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0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8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anush ben" initials="db" lastIdx="1" clrIdx="0">
    <p:extLst>
      <p:ext uri="{19B8F6BF-5375-455C-9EA6-DF929625EA0E}">
        <p15:presenceInfo xmlns:p15="http://schemas.microsoft.com/office/powerpoint/2012/main" userId="e8e1735f37051e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63F"/>
    <a:srgbClr val="FFF5C9"/>
    <a:srgbClr val="821D81"/>
    <a:srgbClr val="E44F50"/>
    <a:srgbClr val="37673F"/>
    <a:srgbClr val="E4008B"/>
    <a:srgbClr val="801D7F"/>
    <a:srgbClr val="EA7E73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commentAuthors" Target="commentAuthors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0T08:04:32.779" idx="1">
    <p:pos x="10" y="10"/>
    <p:text>Reference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26C7-7FDF-4412-8095-98E20CC0CB73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D01E5-F2C7-44B5-9B0D-6249627F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6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F7D2-83BE-B146-6018-852543162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5C772-36ED-48AA-CC8B-CC0A04124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7D246-4885-F0A3-46EB-10802933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1B0E2-6B80-3E57-5957-84D7E68B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4A5A-F775-CEFB-2504-C7BD4A8E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3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A606-2313-34A5-112A-C7FBB054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215C7-AB64-73A2-32B7-FD1D2C92F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332F-C3F0-EE06-227D-02C3BA8B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6591F-1D50-EACA-A7E0-152DE87F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E733D-9074-C039-94AE-6BDDE8A4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9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F2F62-D952-629D-B920-7EB369EA3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FA1A4-1776-BAB1-6168-CA4235C9F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A940C-B125-4FD0-FE9F-1E61E347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6CA4B-BAE2-C3E3-0AF1-44670EE8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E8890-12AA-4556-7F31-184654C8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6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5158-7F92-DD73-6E19-F4D5E8B8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1738C-2018-6A17-287C-BE84A7F00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C70A-4D95-4B2D-8C76-18DE91B8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77BE-FCBF-57B9-E5B6-FFF44CC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1A02F-04B7-FA83-F365-8097DCEF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9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6007-735B-7E9B-CF08-76107502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D6D8-ACD4-69A0-E9E2-77D7A8EE2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E8233-450A-0836-C949-27780558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B9776-A74B-6F5E-08E4-093FACA9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4170-F0E8-6DD6-5432-5DD64827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1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1D25-0C1C-8007-B380-F971CC29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6A0A2-D1C8-1366-BD62-CF27D9205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3652D-FEDF-7B64-8A7D-361FDBFAF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8B588-1917-9AEF-4F8B-052431FE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53023-2B24-54BC-5EAF-AC8B4647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1561B-92C2-EF4B-3E0E-4671A9C1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8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06DD-D75F-3EE8-D489-C2B1BF42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8FA11-4C8F-21CD-D5EF-EA7B1C3F4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C6D78-CB9A-B807-BEF3-887C8CC8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1E44A-7572-EA24-0190-BC412B25A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FDFB1-9E07-B0D4-1A2E-BDED30F00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330FC-F625-866C-2448-A815ECC2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523A7-B256-E156-0D21-D8B02DC2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3C908-1117-B2BC-FE54-88F4E7A7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3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16B9-12BB-F9F2-945E-AAD94298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E048B-F2F3-D072-1E86-53977C29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34332-BEF0-2783-BD34-F4B92D8E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ABE9A-A2A0-25E9-7FC3-600921CC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5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53096-7D7C-0BB0-00C7-6710F185E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970FD-C075-0617-930D-EBD970EE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5F8F-2C42-3B91-7682-E5823B4E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A253-1146-BE75-1C07-E3334042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28F3B-33B9-2699-D646-9058CC838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4C8DB-98F2-EAF5-4B4B-4D22159C2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1ECE-C387-0E5D-554A-B965637B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3464F-32F9-2F89-00A0-F07E539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E23FE-C527-5210-07D7-02EDFAB8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E070-B120-316C-B83F-A106C0DB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011C6B-4D47-0DAF-41F2-62730032A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41CC2-2F54-5390-8506-81CE6A2AA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D6DEC-A6FE-CE3F-498B-50FD50F0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57D5D-F7CB-CDF5-2C20-342F443E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9EDD4-E3B1-C866-2378-640C6B53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4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145C3-296B-C194-735A-5ADB97E0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FDADD-12DB-98DE-074A-D58E36226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6FAF9-577F-06C2-0413-6234C8599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D6479-167A-4465-9862-F3EFBBFF8C0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4D06D-7839-1135-7E66-59F8A0208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3A3C-401B-D0EE-8349-F938EAD70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B0A44-7403-4131-84E3-4BE65547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6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rwireless.com/20160819/fundamentals/lora-lorawan-tag31-tag99" TargetMode="External" /><Relationship Id="rId2" Type="http://schemas.openxmlformats.org/officeDocument/2006/relationships/hyperlink" Target="https://ieeexplore.ieee.org/document/9807899" TargetMode="External" /><Relationship Id="rId1" Type="http://schemas.openxmlformats.org/officeDocument/2006/relationships/slideLayout" Target="../slideLayouts/slideLayout7.xml" /><Relationship Id="rId5" Type="http://schemas.openxmlformats.org/officeDocument/2006/relationships/comments" Target="../comments/comment1.xml" /><Relationship Id="rId4" Type="http://schemas.openxmlformats.org/officeDocument/2006/relationships/hyperlink" Target="https://ieeexplore.ieee.org/document/8554698" TargetMode="Externa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8.gif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gif" /><Relationship Id="rId5" Type="http://schemas.openxmlformats.org/officeDocument/2006/relationships/image" Target="../media/image6.gif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png" /><Relationship Id="rId5" Type="http://schemas.openxmlformats.org/officeDocument/2006/relationships/image" Target="../media/image16.sv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image" Target="../media/image20.svg" /><Relationship Id="rId7" Type="http://schemas.openxmlformats.org/officeDocument/2006/relationships/image" Target="../media/image24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3.png" /><Relationship Id="rId5" Type="http://schemas.openxmlformats.org/officeDocument/2006/relationships/image" Target="../media/image22.svg" /><Relationship Id="rId4" Type="http://schemas.openxmlformats.org/officeDocument/2006/relationships/image" Target="../media/image2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7" Type="http://schemas.openxmlformats.org/officeDocument/2006/relationships/image" Target="../media/image29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8.jpeg" /><Relationship Id="rId5" Type="http://schemas.microsoft.com/office/2007/relationships/hdphoto" Target="../media/hdphoto1.wdp" /><Relationship Id="rId4" Type="http://schemas.openxmlformats.org/officeDocument/2006/relationships/image" Target="../media/image2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2.svg" /><Relationship Id="rId4" Type="http://schemas.openxmlformats.org/officeDocument/2006/relationships/image" Target="../media/image3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5.png" /><Relationship Id="rId4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576431">
            <a:off x="-912409" y="-1246389"/>
            <a:ext cx="3371850" cy="4072456"/>
            <a:chOff x="0" y="0"/>
            <a:chExt cx="6743700" cy="8144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43700" cy="8144891"/>
            </a:xfrm>
            <a:custGeom>
              <a:avLst/>
              <a:gdLst/>
              <a:ahLst/>
              <a:cxnLst/>
              <a:rect l="l" t="t" r="r" b="b"/>
              <a:pathLst>
                <a:path w="6743700" h="8144891">
                  <a:moveTo>
                    <a:pt x="0" y="1123950"/>
                  </a:moveTo>
                  <a:cubicBezTo>
                    <a:pt x="0" y="503174"/>
                    <a:pt x="503174" y="0"/>
                    <a:pt x="1123950" y="0"/>
                  </a:cubicBezTo>
                  <a:lnTo>
                    <a:pt x="5619750" y="0"/>
                  </a:lnTo>
                  <a:cubicBezTo>
                    <a:pt x="6240526" y="0"/>
                    <a:pt x="6743700" y="503174"/>
                    <a:pt x="6743700" y="1123950"/>
                  </a:cubicBezTo>
                  <a:lnTo>
                    <a:pt x="6743700" y="7020941"/>
                  </a:lnTo>
                  <a:cubicBezTo>
                    <a:pt x="6743700" y="7641717"/>
                    <a:pt x="6240526" y="8144891"/>
                    <a:pt x="5619750" y="8144891"/>
                  </a:cubicBezTo>
                  <a:lnTo>
                    <a:pt x="1123950" y="8144891"/>
                  </a:lnTo>
                  <a:cubicBezTo>
                    <a:pt x="503174" y="8144891"/>
                    <a:pt x="0" y="7641717"/>
                    <a:pt x="0" y="7020941"/>
                  </a:cubicBezTo>
                  <a:close/>
                </a:path>
              </a:pathLst>
            </a:custGeom>
            <a:solidFill>
              <a:srgbClr val="FFD200"/>
            </a:solidFill>
          </p:spPr>
        </p:sp>
      </p:grpSp>
      <p:grpSp>
        <p:nvGrpSpPr>
          <p:cNvPr id="4" name="Group 4"/>
          <p:cNvGrpSpPr/>
          <p:nvPr/>
        </p:nvGrpSpPr>
        <p:grpSpPr>
          <a:xfrm rot="2576431">
            <a:off x="9447626" y="4031933"/>
            <a:ext cx="3371850" cy="4072456"/>
            <a:chOff x="0" y="0"/>
            <a:chExt cx="6743700" cy="8144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43700" cy="8144891"/>
            </a:xfrm>
            <a:custGeom>
              <a:avLst/>
              <a:gdLst/>
              <a:ahLst/>
              <a:cxnLst/>
              <a:rect l="l" t="t" r="r" b="b"/>
              <a:pathLst>
                <a:path w="6743700" h="8144891">
                  <a:moveTo>
                    <a:pt x="0" y="1123950"/>
                  </a:moveTo>
                  <a:cubicBezTo>
                    <a:pt x="0" y="503174"/>
                    <a:pt x="503174" y="0"/>
                    <a:pt x="1123950" y="0"/>
                  </a:cubicBezTo>
                  <a:lnTo>
                    <a:pt x="5619750" y="0"/>
                  </a:lnTo>
                  <a:cubicBezTo>
                    <a:pt x="6240526" y="0"/>
                    <a:pt x="6743700" y="503174"/>
                    <a:pt x="6743700" y="1123950"/>
                  </a:cubicBezTo>
                  <a:lnTo>
                    <a:pt x="6743700" y="7020941"/>
                  </a:lnTo>
                  <a:cubicBezTo>
                    <a:pt x="6743700" y="7641717"/>
                    <a:pt x="6240526" y="8144891"/>
                    <a:pt x="5619750" y="8144891"/>
                  </a:cubicBezTo>
                  <a:lnTo>
                    <a:pt x="1123950" y="8144891"/>
                  </a:lnTo>
                  <a:cubicBezTo>
                    <a:pt x="503174" y="8144891"/>
                    <a:pt x="0" y="7641717"/>
                    <a:pt x="0" y="7020941"/>
                  </a:cubicBezTo>
                  <a:close/>
                </a:path>
              </a:pathLst>
            </a:custGeom>
            <a:solidFill>
              <a:srgbClr val="FFD2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46062" y="2286988"/>
            <a:ext cx="4699876" cy="225961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/>
            <a:r>
              <a:rPr lang="en-US" sz="3600" b="1" spc="-78" dirty="0">
                <a:solidFill>
                  <a:srgbClr val="000000"/>
                </a:solidFill>
                <a:latin typeface="Open Sans"/>
              </a:rPr>
              <a:t>Submitted by</a:t>
            </a:r>
          </a:p>
          <a:p>
            <a:pPr algn="ctr"/>
            <a:r>
              <a:rPr lang="en-US" sz="2667" spc="-78" dirty="0">
                <a:solidFill>
                  <a:srgbClr val="000000"/>
                </a:solidFill>
                <a:latin typeface="Open Sans"/>
              </a:rPr>
              <a:t>Biju B</a:t>
            </a:r>
          </a:p>
          <a:p>
            <a:pPr algn="ctr"/>
            <a:r>
              <a:rPr lang="en-US" sz="2667" spc="-79" dirty="0">
                <a:solidFill>
                  <a:srgbClr val="000000"/>
                </a:solidFill>
                <a:latin typeface="Open Sans"/>
              </a:rPr>
              <a:t>Godwin N</a:t>
            </a:r>
            <a:endParaRPr lang="en-US" sz="2667" spc="-78" dirty="0">
              <a:solidFill>
                <a:srgbClr val="000000"/>
              </a:solidFill>
              <a:latin typeface="Open Sans"/>
            </a:endParaRPr>
          </a:p>
          <a:p>
            <a:pPr algn="ctr"/>
            <a:r>
              <a:rPr lang="en-US" sz="2667" spc="-78" dirty="0">
                <a:solidFill>
                  <a:srgbClr val="000000"/>
                </a:solidFill>
                <a:latin typeface="Open Sans"/>
              </a:rPr>
              <a:t>Ananthu P Nair</a:t>
            </a:r>
          </a:p>
          <a:p>
            <a:pPr algn="ctr"/>
            <a:endParaRPr lang="en-US" sz="2667" spc="-78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1517" b="6287"/>
          <a:stretch>
            <a:fillRect/>
          </a:stretch>
        </p:blipFill>
        <p:spPr>
          <a:xfrm>
            <a:off x="4002366" y="-685800"/>
            <a:ext cx="4187268" cy="38604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101066" y="4842800"/>
            <a:ext cx="5989869" cy="132556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400"/>
              </a:lnSpc>
            </a:pPr>
            <a:r>
              <a:rPr lang="en-US" sz="2400" spc="-78" dirty="0">
                <a:solidFill>
                  <a:srgbClr val="000000"/>
                </a:solidFill>
                <a:latin typeface="Open Sans"/>
              </a:rPr>
              <a:t>St. Xavier's Catholic College of Engineering</a:t>
            </a:r>
          </a:p>
          <a:p>
            <a:pPr algn="ctr">
              <a:lnSpc>
                <a:spcPts val="2400"/>
              </a:lnSpc>
            </a:pPr>
            <a:endParaRPr lang="en-US" sz="2400" spc="-78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400"/>
              </a:lnSpc>
            </a:pPr>
            <a:r>
              <a:rPr lang="en-US" sz="2400" spc="-78" dirty="0">
                <a:solidFill>
                  <a:srgbClr val="000000"/>
                </a:solidFill>
                <a:latin typeface="Open Sans"/>
              </a:rPr>
              <a:t>Department of Electronic and Communication Engineering</a:t>
            </a:r>
          </a:p>
          <a:p>
            <a:pPr algn="ctr">
              <a:lnSpc>
                <a:spcPts val="2400"/>
              </a:lnSpc>
            </a:pPr>
            <a:endParaRPr lang="en-US" sz="2400" spc="-78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2400"/>
              </a:lnSpc>
            </a:pPr>
            <a:r>
              <a:rPr lang="en-US" sz="2400" spc="-79" dirty="0">
                <a:solidFill>
                  <a:srgbClr val="000000"/>
                </a:solidFill>
                <a:latin typeface="Open Sans"/>
              </a:rPr>
              <a:t>April 2023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0645" y="4583672"/>
            <a:ext cx="1847473" cy="18474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31" y="984251"/>
            <a:ext cx="5392138" cy="3031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: Rounded Corners 13">
            <a:extLst>
              <a:ext uri="{FF2B5EF4-FFF2-40B4-BE49-F238E27FC236}">
                <a16:creationId xmlns:a16="http://schemas.microsoft.com/office/drawing/2014/main" id="{1D834063-56DF-A65A-27EA-73CE89D61AB0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74E25-6FA3-076C-0CDD-52DB3FD1A3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523" y="5210122"/>
            <a:ext cx="2020877" cy="202087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35380" y="4733400"/>
            <a:ext cx="2108200" cy="74885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of entity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69080" y="4733400"/>
            <a:ext cx="2679700" cy="74885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private limited company</a:t>
            </a:r>
          </a:p>
        </p:txBody>
      </p:sp>
      <p:sp>
        <p:nvSpPr>
          <p:cNvPr id="7" name="Notched Right Arrow 6"/>
          <p:cNvSpPr/>
          <p:nvPr/>
        </p:nvSpPr>
        <p:spPr>
          <a:xfrm>
            <a:off x="4883280" y="4952139"/>
            <a:ext cx="533400" cy="209773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4742064" y="366606"/>
            <a:ext cx="2525723" cy="58464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Patent Search Result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2635380" y="5875953"/>
            <a:ext cx="2108200" cy="685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IPR(intellectual property right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5569080" y="5875953"/>
            <a:ext cx="2679700" cy="6858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patent</a:t>
            </a:r>
          </a:p>
          <a:p>
            <a:r>
              <a:rPr lang="en-US" dirty="0"/>
              <a:t>,industrial registration</a:t>
            </a:r>
          </a:p>
        </p:txBody>
      </p:sp>
      <p:sp>
        <p:nvSpPr>
          <p:cNvPr id="11" name="Notched Right Arrow 10"/>
          <p:cNvSpPr/>
          <p:nvPr/>
        </p:nvSpPr>
        <p:spPr>
          <a:xfrm>
            <a:off x="4883280" y="6098203"/>
            <a:ext cx="533400" cy="241300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95F8E6-45A5-24B5-7393-44A13A7DEA9A}"/>
              </a:ext>
            </a:extLst>
          </p:cNvPr>
          <p:cNvSpPr/>
          <p:nvPr/>
        </p:nvSpPr>
        <p:spPr>
          <a:xfrm>
            <a:off x="9435938" y="4280056"/>
            <a:ext cx="382378" cy="3823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BEFDAB-A579-4A68-FDFE-608F2A2572BD}"/>
              </a:ext>
            </a:extLst>
          </p:cNvPr>
          <p:cNvSpPr/>
          <p:nvPr/>
        </p:nvSpPr>
        <p:spPr>
          <a:xfrm>
            <a:off x="351112" y="5773875"/>
            <a:ext cx="660288" cy="6602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BA25CC-1571-09C2-916A-D4AEE80B1265}"/>
              </a:ext>
            </a:extLst>
          </p:cNvPr>
          <p:cNvSpPr/>
          <p:nvPr/>
        </p:nvSpPr>
        <p:spPr>
          <a:xfrm>
            <a:off x="1782987" y="339725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4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5CCEE-0620-2133-5EA8-C22AB27EC90A}"/>
              </a:ext>
            </a:extLst>
          </p:cNvPr>
          <p:cNvSpPr txBox="1"/>
          <p:nvPr/>
        </p:nvSpPr>
        <p:spPr>
          <a:xfrm>
            <a:off x="897433" y="681514"/>
            <a:ext cx="60989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Reference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B774B-FAFF-DEAE-F509-87A4A8906748}"/>
              </a:ext>
            </a:extLst>
          </p:cNvPr>
          <p:cNvSpPr txBox="1"/>
          <p:nvPr/>
        </p:nvSpPr>
        <p:spPr>
          <a:xfrm>
            <a:off x="495884" y="1450955"/>
            <a:ext cx="11200231" cy="537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70C0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https://ieeexplore.ieee.org/document/9807899</a:t>
            </a: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70C0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https://www.rcrwireless.com/20160819/fundamentals/lora-lorawan-tag31-tag99</a:t>
            </a: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70C0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https://ieeexplore.ieee.org/document/8554698</a:t>
            </a: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342900" indent="-342900" algn="just">
              <a:lnSpc>
                <a:spcPts val="29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sng" spc="-98" dirty="0" err="1">
                <a:solidFill>
                  <a:srgbClr val="0070C0"/>
                </a:solidFill>
                <a:latin typeface="Abadi" panose="020B0604020104020204" pitchFamily="34" charset="0"/>
              </a:rPr>
              <a:t>Xiaoliang</a:t>
            </a:r>
            <a:r>
              <a:rPr lang="en-US" sz="2400" u="sng" spc="-98" dirty="0">
                <a:solidFill>
                  <a:srgbClr val="0070C0"/>
                </a:solidFill>
                <a:latin typeface="Abadi" panose="020B0604020104020204" pitchFamily="34" charset="0"/>
              </a:rPr>
              <a:t> Wang, Xinyuan Xu, </a:t>
            </a:r>
            <a:r>
              <a:rPr lang="en-US" sz="2400" u="sng" spc="-98" dirty="0" err="1">
                <a:solidFill>
                  <a:srgbClr val="0070C0"/>
                </a:solidFill>
                <a:latin typeface="Abadi" panose="020B0604020104020204" pitchFamily="34" charset="0"/>
              </a:rPr>
              <a:t>Xiaodan</a:t>
            </a:r>
            <a:r>
              <a:rPr lang="en-US" sz="2400" u="sng" spc="-98" dirty="0">
                <a:solidFill>
                  <a:srgbClr val="0070C0"/>
                </a:solidFill>
                <a:latin typeface="Abadi" panose="020B0604020104020204" pitchFamily="34" charset="0"/>
              </a:rPr>
              <a:t> Wang, </a:t>
            </a:r>
            <a:r>
              <a:rPr lang="en-US" sz="2400" u="sng" spc="-98" dirty="0" err="1">
                <a:solidFill>
                  <a:srgbClr val="0070C0"/>
                </a:solidFill>
                <a:latin typeface="Abadi" panose="020B0604020104020204" pitchFamily="34" charset="0"/>
              </a:rPr>
              <a:t>Zhigang</a:t>
            </a:r>
            <a:r>
              <a:rPr lang="en-US" sz="2400" u="sng" spc="-98" dirty="0">
                <a:solidFill>
                  <a:srgbClr val="0070C0"/>
                </a:solidFill>
                <a:latin typeface="Abadi" panose="020B0604020104020204" pitchFamily="34" charset="0"/>
              </a:rPr>
              <a:t> Zhao, and </a:t>
            </a:r>
            <a:r>
              <a:rPr lang="en-US" sz="2400" u="sng" spc="-98" dirty="0" err="1">
                <a:solidFill>
                  <a:srgbClr val="0070C0"/>
                </a:solidFill>
                <a:latin typeface="Abadi" panose="020B0604020104020204" pitchFamily="34" charset="0"/>
              </a:rPr>
              <a:t>Changqing</a:t>
            </a:r>
            <a:r>
              <a:rPr lang="en-US" sz="2400" u="sng" spc="-98" dirty="0">
                <a:solidFill>
                  <a:srgbClr val="0070C0"/>
                </a:solidFill>
                <a:latin typeface="Abadi" panose="020B0604020104020204" pitchFamily="34" charset="0"/>
              </a:rPr>
              <a:t> Yan, “Design and Implementation of Intelligent Miner Helmet Based on ZigBee Wireless Sensor Network,” Journal of Sensors, vol. 2016, Article ID 7696261, 12 pages, 2016.</a:t>
            </a:r>
          </a:p>
          <a:p>
            <a:pPr marL="342900" indent="-342900" algn="just">
              <a:lnSpc>
                <a:spcPts val="29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sng" spc="-98" dirty="0">
              <a:solidFill>
                <a:srgbClr val="0070C0"/>
              </a:solidFill>
              <a:latin typeface="Abadi" panose="020B0604020104020204" pitchFamily="34" charset="0"/>
            </a:endParaRPr>
          </a:p>
          <a:p>
            <a:pPr marL="342900" indent="-342900" algn="just">
              <a:lnSpc>
                <a:spcPts val="29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sng" spc="-98" dirty="0">
                <a:solidFill>
                  <a:srgbClr val="0070C0"/>
                </a:solidFill>
                <a:latin typeface="Abadi" panose="020B0604020104020204" pitchFamily="34" charset="0"/>
              </a:rPr>
              <a:t>X. </a:t>
            </a:r>
            <a:r>
              <a:rPr lang="en-US" sz="2400" u="sng" spc="-98" dirty="0" err="1">
                <a:solidFill>
                  <a:srgbClr val="0070C0"/>
                </a:solidFill>
                <a:latin typeface="Abadi" panose="020B0604020104020204" pitchFamily="34" charset="0"/>
              </a:rPr>
              <a:t>Qiu</a:t>
            </a:r>
            <a:r>
              <a:rPr lang="en-US" sz="2400" u="sng" spc="-98" dirty="0">
                <a:solidFill>
                  <a:srgbClr val="0070C0"/>
                </a:solidFill>
                <a:latin typeface="Abadi" panose="020B0604020104020204" pitchFamily="34" charset="0"/>
              </a:rPr>
              <a:t>, Z. Yu, L. Wang, S. Li, “The Design of Intelligent Helmet for Coal Miners Based on ZigBee Technology,” International Conference on Computer Application and System Modeling (ICCASM 2010), Taiyuan, China, vol. 1, pp. V1-601-V1-604, 2010.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u="sng" dirty="0">
              <a:solidFill>
                <a:srgbClr val="0070C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0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F1EDAA-F13D-D12E-63F6-B30CC3606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4" y="-259424"/>
            <a:ext cx="6096012" cy="6096012"/>
          </a:xfrm>
          <a:prstGeom prst="rect">
            <a:avLst/>
          </a:prstGeom>
        </p:spPr>
      </p:pic>
      <p:sp>
        <p:nvSpPr>
          <p:cNvPr id="14" name="Title 9">
            <a:extLst>
              <a:ext uri="{FF2B5EF4-FFF2-40B4-BE49-F238E27FC236}">
                <a16:creationId xmlns:a16="http://schemas.microsoft.com/office/drawing/2014/main" id="{769298FE-C61A-C2AE-E0BE-AAB49C86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039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67D0-07B9-5783-F216-7311FB5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178" y="789839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Cheque Black" panose="00000500000000000000" pitchFamily="50" charset="0"/>
              </a:rPr>
              <a:t>PROBLEM STATEMENT</a:t>
            </a:r>
            <a:br>
              <a:rPr lang="en-US" sz="4400" b="1" dirty="0">
                <a:latin typeface="Cheque Black" panose="00000500000000000000" pitchFamily="50" charset="0"/>
              </a:rPr>
            </a:br>
            <a:endParaRPr lang="en-US" dirty="0">
              <a:latin typeface="Cheque Black" panose="00000500000000000000" pitchFamily="50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201A03-678E-DF53-5E2A-ECD1405CF32E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269967-C188-8A40-BC5C-D73B70A5AEAA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DC287-07C8-E975-2809-6192D40CC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3587" y="126999"/>
            <a:ext cx="2433637" cy="24336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8484C5-8796-44EA-5AE3-29B036EC7840}"/>
              </a:ext>
            </a:extLst>
          </p:cNvPr>
          <p:cNvSpPr/>
          <p:nvPr/>
        </p:nvSpPr>
        <p:spPr>
          <a:xfrm>
            <a:off x="4846162" y="1694061"/>
            <a:ext cx="4699876" cy="13255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 ILO survey suggest that more than 100 of miners die every year due to hazardous gas.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19CC50-9751-8A2D-7935-B04740BCF216}"/>
              </a:ext>
            </a:extLst>
          </p:cNvPr>
          <p:cNvSpPr/>
          <p:nvPr/>
        </p:nvSpPr>
        <p:spPr>
          <a:xfrm>
            <a:off x="4846162" y="3108942"/>
            <a:ext cx="4699876" cy="13255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These events are caused due to lack observation of the monitoring unit present outside.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DBA4FD-1E40-8DCA-CF7E-556ED484DCAA}"/>
              </a:ext>
            </a:extLst>
          </p:cNvPr>
          <p:cNvSpPr/>
          <p:nvPr/>
        </p:nvSpPr>
        <p:spPr>
          <a:xfrm>
            <a:off x="4846162" y="4543854"/>
            <a:ext cx="4699876" cy="13255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Currently Zigbee or WIFI is used to transmit the data which has limited range and high power consumption.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9E8089-3D71-5049-2555-5DA2CD53A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23" y="5057722"/>
            <a:ext cx="2020877" cy="20208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54D6C1-4A96-3FC6-92F8-9B1EF4B37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015">
            <a:off x="427768" y="368837"/>
            <a:ext cx="1162180" cy="1757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F7CFC2-2574-2580-0940-A48E25424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74" y="1801431"/>
            <a:ext cx="1089125" cy="1073176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29A030-49AC-30BE-D6C5-793011C700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4"/>
          <a:stretch/>
        </p:blipFill>
        <p:spPr>
          <a:xfrm>
            <a:off x="3447212" y="3285904"/>
            <a:ext cx="1046810" cy="975618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B56FCC-D22E-9D18-408C-B78D573EFD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81" y="4589594"/>
            <a:ext cx="1185671" cy="12340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54673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EF32A-06B7-752C-A480-EF8CAE992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63550" y="387119"/>
            <a:ext cx="2341828" cy="258445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FF6783-4068-A4AB-FBC9-C98586243F97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6BDFA-41FD-66E2-9277-F88A7514C1D9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C1DF6-D6E9-5AF2-23EF-120EE8A91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23" y="5057722"/>
            <a:ext cx="2020877" cy="202087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BC7B2D1-0CBC-4495-55C6-ECE23F21458C}"/>
              </a:ext>
            </a:extLst>
          </p:cNvPr>
          <p:cNvSpPr/>
          <p:nvPr/>
        </p:nvSpPr>
        <p:spPr>
          <a:xfrm>
            <a:off x="596450" y="3016250"/>
            <a:ext cx="3467100" cy="3467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Device is used to get rid of the lack of observation &amp; communication between the miners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F29EAE-399B-6759-BD84-16FF4E8F1D10}"/>
              </a:ext>
            </a:extLst>
          </p:cNvPr>
          <p:cNvSpPr/>
          <p:nvPr/>
        </p:nvSpPr>
        <p:spPr>
          <a:xfrm>
            <a:off x="8437573" y="244475"/>
            <a:ext cx="3467100" cy="3467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Alerts the miner in case of hazardous gas leakage.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5AFE52-628C-902B-0290-31CFEE2EEA58}"/>
              </a:ext>
            </a:extLst>
          </p:cNvPr>
          <p:cNvSpPr/>
          <p:nvPr/>
        </p:nvSpPr>
        <p:spPr>
          <a:xfrm>
            <a:off x="5200710" y="3246209"/>
            <a:ext cx="3467100" cy="3467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Sends real time data of sensor readings  to the monitoring unit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BB8E44-BBF2-5BBC-68F1-E8D95CBAD32D}"/>
              </a:ext>
            </a:extLst>
          </p:cNvPr>
          <p:cNvSpPr/>
          <p:nvPr/>
        </p:nvSpPr>
        <p:spPr>
          <a:xfrm>
            <a:off x="4092025" y="2305050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E2F15E-CEE8-BABE-E34F-CB790AD5FD41}"/>
              </a:ext>
            </a:extLst>
          </p:cNvPr>
          <p:cNvSpPr/>
          <p:nvPr/>
        </p:nvSpPr>
        <p:spPr>
          <a:xfrm>
            <a:off x="3483595" y="2763609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67F1C8-2856-46BF-24E3-7EF97C976E10}"/>
              </a:ext>
            </a:extLst>
          </p:cNvPr>
          <p:cNvSpPr/>
          <p:nvPr/>
        </p:nvSpPr>
        <p:spPr>
          <a:xfrm>
            <a:off x="6824194" y="1856379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B4D9A-890D-87CC-AC8C-CDDB07CB5CE5}"/>
              </a:ext>
            </a:extLst>
          </p:cNvPr>
          <p:cNvSpPr/>
          <p:nvPr/>
        </p:nvSpPr>
        <p:spPr>
          <a:xfrm>
            <a:off x="7612397" y="1753527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9FF575-4767-5281-339A-63DB36643A11}"/>
              </a:ext>
            </a:extLst>
          </p:cNvPr>
          <p:cNvSpPr/>
          <p:nvPr/>
        </p:nvSpPr>
        <p:spPr>
          <a:xfrm>
            <a:off x="5479522" y="2554059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CB7A6A-F7D9-6892-23E5-342FFAEDFBC2}"/>
              </a:ext>
            </a:extLst>
          </p:cNvPr>
          <p:cNvSpPr/>
          <p:nvPr/>
        </p:nvSpPr>
        <p:spPr>
          <a:xfrm>
            <a:off x="5777793" y="2971569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DC6CF82-5BB8-DDDE-08A6-05BEAD03075B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4672602" y="-174743"/>
            <a:ext cx="1123724" cy="1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5F6DA6-9BA0-B271-1F79-3F99453C5408}"/>
              </a:ext>
            </a:extLst>
          </p:cNvPr>
          <p:cNvSpPr txBox="1"/>
          <p:nvPr/>
        </p:nvSpPr>
        <p:spPr>
          <a:xfrm rot="18707203">
            <a:off x="1569269" y="1009515"/>
            <a:ext cx="3247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SOLUTION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58263B4-4A26-0A95-5909-5430B84491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3290">
            <a:off x="262217" y="43033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98667-B6FE-16FE-D49E-793C66A40F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64" y="336065"/>
            <a:ext cx="1729864" cy="17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5553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66491F-740C-029D-E93C-D68E7B90718C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Sequential Access Storage 11">
            <a:extLst>
              <a:ext uri="{FF2B5EF4-FFF2-40B4-BE49-F238E27FC236}">
                <a16:creationId xmlns:a16="http://schemas.microsoft.com/office/drawing/2014/main" id="{46EC5500-188F-3E49-7DE2-58BDD1937D0C}"/>
              </a:ext>
            </a:extLst>
          </p:cNvPr>
          <p:cNvSpPr/>
          <p:nvPr/>
        </p:nvSpPr>
        <p:spPr>
          <a:xfrm flipH="1">
            <a:off x="5350876" y="-37337"/>
            <a:ext cx="1972870" cy="1822952"/>
          </a:xfrm>
          <a:prstGeom prst="flowChartMagneticTape">
            <a:avLst/>
          </a:prstGeom>
          <a:solidFill>
            <a:srgbClr val="E44F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 use of </a:t>
            </a:r>
            <a:r>
              <a:rPr lang="en-US" sz="3600" b="1" dirty="0"/>
              <a:t>LoRa</a:t>
            </a:r>
            <a:endParaRPr lang="en-US" sz="2800" b="1" dirty="0"/>
          </a:p>
        </p:txBody>
      </p:sp>
      <p:sp>
        <p:nvSpPr>
          <p:cNvPr id="13" name="Flowchart: Sequential Access Storage 12">
            <a:extLst>
              <a:ext uri="{FF2B5EF4-FFF2-40B4-BE49-F238E27FC236}">
                <a16:creationId xmlns:a16="http://schemas.microsoft.com/office/drawing/2014/main" id="{B861790E-F393-2508-5239-69F9A9C1484A}"/>
              </a:ext>
            </a:extLst>
          </p:cNvPr>
          <p:cNvSpPr/>
          <p:nvPr/>
        </p:nvSpPr>
        <p:spPr>
          <a:xfrm rot="1176880" flipH="1">
            <a:off x="10105498" y="1330916"/>
            <a:ext cx="1985277" cy="2039094"/>
          </a:xfrm>
          <a:prstGeom prst="flowChartMagneticTape">
            <a:avLst/>
          </a:prstGeom>
          <a:solidFill>
            <a:srgbClr val="376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Attached &amp;</a:t>
            </a:r>
          </a:p>
          <a:p>
            <a:pPr algn="ctr"/>
            <a:r>
              <a:rPr lang="en-US" sz="2000" dirty="0"/>
              <a:t>Noise reduction ear plug</a:t>
            </a:r>
          </a:p>
          <a:p>
            <a:pPr algn="ctr"/>
            <a:endParaRPr lang="en-US" sz="2000" dirty="0"/>
          </a:p>
        </p:txBody>
      </p:sp>
      <p:sp>
        <p:nvSpPr>
          <p:cNvPr id="14" name="Flowchart: Sequential Access Storage 13">
            <a:extLst>
              <a:ext uri="{FF2B5EF4-FFF2-40B4-BE49-F238E27FC236}">
                <a16:creationId xmlns:a16="http://schemas.microsoft.com/office/drawing/2014/main" id="{87D587F0-905E-A88E-560E-7A9E9A58983C}"/>
              </a:ext>
            </a:extLst>
          </p:cNvPr>
          <p:cNvSpPr/>
          <p:nvPr/>
        </p:nvSpPr>
        <p:spPr>
          <a:xfrm rot="21073933">
            <a:off x="228167" y="3465780"/>
            <a:ext cx="1700583" cy="1655268"/>
          </a:xfrm>
          <a:prstGeom prst="flowChartMagneticTape">
            <a:avLst/>
          </a:prstGeom>
          <a:solidFill>
            <a:srgbClr val="801D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Attached Specs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F32CBE-8BB8-9521-D06A-2AA3D3A5E0BB}"/>
              </a:ext>
            </a:extLst>
          </p:cNvPr>
          <p:cNvSpPr/>
          <p:nvPr/>
        </p:nvSpPr>
        <p:spPr>
          <a:xfrm>
            <a:off x="4131488" y="6007805"/>
            <a:ext cx="3929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INNOVATION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A5A579-587E-9859-ABB5-88C94A4F7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1872">
            <a:off x="-255809" y="404112"/>
            <a:ext cx="2277024" cy="224856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0342C08-CFBA-FC47-2856-88AC33F5EB21}"/>
              </a:ext>
            </a:extLst>
          </p:cNvPr>
          <p:cNvSpPr/>
          <p:nvPr/>
        </p:nvSpPr>
        <p:spPr>
          <a:xfrm>
            <a:off x="1644417" y="2884572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4CC3DD-9886-03E4-27C3-2EFFBD333C20}"/>
              </a:ext>
            </a:extLst>
          </p:cNvPr>
          <p:cNvSpPr/>
          <p:nvPr/>
        </p:nvSpPr>
        <p:spPr>
          <a:xfrm>
            <a:off x="820402" y="5703206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962FE7-873C-F03C-FBF9-1DDAC9034D9C}"/>
              </a:ext>
            </a:extLst>
          </p:cNvPr>
          <p:cNvSpPr/>
          <p:nvPr/>
        </p:nvSpPr>
        <p:spPr>
          <a:xfrm>
            <a:off x="7426786" y="288925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75FCEC-930E-EE5B-6EE2-18E180322C01}"/>
              </a:ext>
            </a:extLst>
          </p:cNvPr>
          <p:cNvSpPr/>
          <p:nvPr/>
        </p:nvSpPr>
        <p:spPr>
          <a:xfrm>
            <a:off x="8333824" y="5687806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BA0C26-68ED-CA7D-2A0C-6BD2F11031F8}"/>
              </a:ext>
            </a:extLst>
          </p:cNvPr>
          <p:cNvSpPr/>
          <p:nvPr/>
        </p:nvSpPr>
        <p:spPr>
          <a:xfrm>
            <a:off x="8920952" y="952082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CA1E5D-0FD7-9DDE-63A0-8EEDD4603E87}"/>
              </a:ext>
            </a:extLst>
          </p:cNvPr>
          <p:cNvSpPr/>
          <p:nvPr/>
        </p:nvSpPr>
        <p:spPr>
          <a:xfrm>
            <a:off x="4190084" y="401409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4401A-739B-5831-0992-2A4638DB74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16" y="2684271"/>
            <a:ext cx="4098026" cy="23049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3962FE-1009-D61C-7A45-03BC3BCD6AFD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14B48-F683-AE06-DEEE-2625E4EFE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23" y="5057722"/>
            <a:ext cx="2020877" cy="20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020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70A85D-B06B-0F73-7B27-38D0B6709663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1BDA30-6EBB-BF1D-30CC-91E72431827F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0F096-EA07-B203-E94F-43219D16D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23" y="5057722"/>
            <a:ext cx="2020877" cy="2020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4192-C268-6D53-A6A6-2B2E4E3E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5082" flipH="1">
            <a:off x="209288" y="-197368"/>
            <a:ext cx="2241929" cy="261421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F89B529-9D1C-32D0-677E-23DCE731F05A}"/>
              </a:ext>
            </a:extLst>
          </p:cNvPr>
          <p:cNvSpPr/>
          <p:nvPr/>
        </p:nvSpPr>
        <p:spPr>
          <a:xfrm>
            <a:off x="4858383" y="491729"/>
            <a:ext cx="1816100" cy="1816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LoRa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02BFE7-A0AC-4681-C8ED-7684C6618132}"/>
              </a:ext>
            </a:extLst>
          </p:cNvPr>
          <p:cNvSpPr/>
          <p:nvPr/>
        </p:nvSpPr>
        <p:spPr>
          <a:xfrm>
            <a:off x="1089122" y="2512365"/>
            <a:ext cx="3034211" cy="30342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Existing Mining Helmet</a:t>
            </a:r>
          </a:p>
        </p:txBody>
      </p:sp>
      <p:pic>
        <p:nvPicPr>
          <p:cNvPr id="36" name="Graphic 35" descr="Flask with solid fill">
            <a:extLst>
              <a:ext uri="{FF2B5EF4-FFF2-40B4-BE49-F238E27FC236}">
                <a16:creationId xmlns:a16="http://schemas.microsoft.com/office/drawing/2014/main" id="{0B4C6880-D647-1F02-8131-23802DEEB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5591" y="3577341"/>
            <a:ext cx="2924399" cy="292439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6687EDC-9C27-31EA-6E1D-9ADBE659B3CE}"/>
              </a:ext>
            </a:extLst>
          </p:cNvPr>
          <p:cNvSpPr/>
          <p:nvPr/>
        </p:nvSpPr>
        <p:spPr>
          <a:xfrm>
            <a:off x="5036679" y="3819921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2F2DBD-8EFA-C56F-23BA-35448BB89023}"/>
              </a:ext>
            </a:extLst>
          </p:cNvPr>
          <p:cNvSpPr/>
          <p:nvPr/>
        </p:nvSpPr>
        <p:spPr>
          <a:xfrm>
            <a:off x="4123333" y="3264408"/>
            <a:ext cx="660288" cy="6602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92D76D-5F0E-50E5-CDF2-A6EBB18FAAF1}"/>
              </a:ext>
            </a:extLst>
          </p:cNvPr>
          <p:cNvSpPr/>
          <p:nvPr/>
        </p:nvSpPr>
        <p:spPr>
          <a:xfrm>
            <a:off x="5619102" y="3219450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3EB31DC-D2C2-8B9A-FA30-E62E4A5F5DB0}"/>
              </a:ext>
            </a:extLst>
          </p:cNvPr>
          <p:cNvSpPr/>
          <p:nvPr/>
        </p:nvSpPr>
        <p:spPr>
          <a:xfrm>
            <a:off x="5480109" y="2502192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8A9DC4-29A2-2D15-F864-457CA8DCF716}"/>
              </a:ext>
            </a:extLst>
          </p:cNvPr>
          <p:cNvSpPr/>
          <p:nvPr/>
        </p:nvSpPr>
        <p:spPr>
          <a:xfrm>
            <a:off x="6417138" y="4029470"/>
            <a:ext cx="382378" cy="3823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7C562-5EF8-5E7A-3903-EFBF7CFC9A9B}"/>
              </a:ext>
            </a:extLst>
          </p:cNvPr>
          <p:cNvSpPr/>
          <p:nvPr/>
        </p:nvSpPr>
        <p:spPr>
          <a:xfrm>
            <a:off x="7112022" y="3340013"/>
            <a:ext cx="773886" cy="7738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Rocket with solid fill">
            <a:extLst>
              <a:ext uri="{FF2B5EF4-FFF2-40B4-BE49-F238E27FC236}">
                <a16:creationId xmlns:a16="http://schemas.microsoft.com/office/drawing/2014/main" id="{5842B4A9-831C-C7CC-7293-192206C650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85054">
            <a:off x="6224802" y="1941594"/>
            <a:ext cx="1344133" cy="13441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85054FA-1089-3F65-B342-D75FCB52AA3E}"/>
              </a:ext>
            </a:extLst>
          </p:cNvPr>
          <p:cNvSpPr txBox="1"/>
          <p:nvPr/>
        </p:nvSpPr>
        <p:spPr>
          <a:xfrm>
            <a:off x="3079914" y="6274046"/>
            <a:ext cx="5415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RESEARCH DONE SO FAR</a:t>
            </a:r>
          </a:p>
          <a:p>
            <a:endParaRPr lang="en-US" sz="40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07BAA354-B614-15C9-72A5-87CF1317F78A}"/>
              </a:ext>
            </a:extLst>
          </p:cNvPr>
          <p:cNvSpPr/>
          <p:nvPr/>
        </p:nvSpPr>
        <p:spPr>
          <a:xfrm rot="20176492">
            <a:off x="9620889" y="8149090"/>
            <a:ext cx="914400" cy="914400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77705E6-BFD3-3AC6-8534-31BAAF244A40}"/>
              </a:ext>
            </a:extLst>
          </p:cNvPr>
          <p:cNvSpPr/>
          <p:nvPr/>
        </p:nvSpPr>
        <p:spPr>
          <a:xfrm rot="20627114">
            <a:off x="9363876" y="7668819"/>
            <a:ext cx="1519210" cy="1354822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00A409FA-FA77-8AE7-377C-6D6DB5798FA0}"/>
              </a:ext>
            </a:extLst>
          </p:cNvPr>
          <p:cNvSpPr/>
          <p:nvPr/>
        </p:nvSpPr>
        <p:spPr>
          <a:xfrm rot="20627114">
            <a:off x="9084004" y="7107176"/>
            <a:ext cx="2318302" cy="2399029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533140-56BD-AAAF-7647-9EE6CF271610}"/>
              </a:ext>
            </a:extLst>
          </p:cNvPr>
          <p:cNvSpPr/>
          <p:nvPr/>
        </p:nvSpPr>
        <p:spPr>
          <a:xfrm>
            <a:off x="8435106" y="171047"/>
            <a:ext cx="2606924" cy="2549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Prototype</a:t>
            </a:r>
          </a:p>
        </p:txBody>
      </p:sp>
      <p:sp>
        <p:nvSpPr>
          <p:cNvPr id="13" name="Notched Right Arrow 12"/>
          <p:cNvSpPr/>
          <p:nvPr/>
        </p:nvSpPr>
        <p:spPr>
          <a:xfrm rot="19233228">
            <a:off x="3523129" y="1694329"/>
            <a:ext cx="1260492" cy="818036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Notched Right Arrow 13"/>
          <p:cNvSpPr/>
          <p:nvPr/>
        </p:nvSpPr>
        <p:spPr>
          <a:xfrm rot="10800000" flipH="1">
            <a:off x="6992471" y="867203"/>
            <a:ext cx="1095308" cy="723675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15395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Smart Phone with solid fill">
            <a:extLst>
              <a:ext uri="{FF2B5EF4-FFF2-40B4-BE49-F238E27FC236}">
                <a16:creationId xmlns:a16="http://schemas.microsoft.com/office/drawing/2014/main" id="{C1EDAD25-9C54-CA82-2BBF-D355D69F7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8342" y="787589"/>
            <a:ext cx="2104515" cy="2104515"/>
          </a:xfrm>
          <a:prstGeom prst="rect">
            <a:avLst/>
          </a:prstGeom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A74B2C47-81A6-8A7F-F5A7-9A846779BE6F}"/>
              </a:ext>
            </a:extLst>
          </p:cNvPr>
          <p:cNvCxnSpPr>
            <a:cxnSpLocks/>
          </p:cNvCxnSpPr>
          <p:nvPr/>
        </p:nvCxnSpPr>
        <p:spPr>
          <a:xfrm>
            <a:off x="9798342" y="6155387"/>
            <a:ext cx="831768" cy="18910"/>
          </a:xfrm>
          <a:prstGeom prst="curved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4C8CEE14-FFB8-EC05-0D7F-0E43F4DCEB67}"/>
              </a:ext>
            </a:extLst>
          </p:cNvPr>
          <p:cNvSpPr/>
          <p:nvPr/>
        </p:nvSpPr>
        <p:spPr>
          <a:xfrm rot="20176492">
            <a:off x="9122144" y="5283776"/>
            <a:ext cx="914400" cy="914400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AB162B8-CCF4-A46B-D03D-73F7D14641F5}"/>
              </a:ext>
            </a:extLst>
          </p:cNvPr>
          <p:cNvSpPr/>
          <p:nvPr/>
        </p:nvSpPr>
        <p:spPr>
          <a:xfrm rot="20627114">
            <a:off x="8865131" y="4803505"/>
            <a:ext cx="1519210" cy="1354822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A831CAEA-9E55-099E-50D4-92A077BDE634}"/>
              </a:ext>
            </a:extLst>
          </p:cNvPr>
          <p:cNvSpPr/>
          <p:nvPr/>
        </p:nvSpPr>
        <p:spPr>
          <a:xfrm rot="20627114">
            <a:off x="8585259" y="4241862"/>
            <a:ext cx="2318302" cy="2399029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399F019B-FBB9-EBA1-38BE-FEF91E0AF7FF}"/>
              </a:ext>
            </a:extLst>
          </p:cNvPr>
          <p:cNvSpPr/>
          <p:nvPr/>
        </p:nvSpPr>
        <p:spPr>
          <a:xfrm>
            <a:off x="7073312" y="5719231"/>
            <a:ext cx="1236769" cy="910134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LoRa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Receiver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0D2D1B72-23EB-4B9F-6E7A-8C8F3BCA41A3}"/>
              </a:ext>
            </a:extLst>
          </p:cNvPr>
          <p:cNvCxnSpPr>
            <a:cxnSpLocks/>
          </p:cNvCxnSpPr>
          <p:nvPr/>
        </p:nvCxnSpPr>
        <p:spPr>
          <a:xfrm flipV="1">
            <a:off x="1340537" y="3242656"/>
            <a:ext cx="859733" cy="723239"/>
          </a:xfrm>
          <a:prstGeom prst="curved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BC01D3A-33B4-E29B-5765-1F54B865A7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00224" y="4152762"/>
            <a:ext cx="964864" cy="3642"/>
          </a:xfrm>
          <a:prstGeom prst="curved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323CCB72-CE2D-94A7-4E03-EF482C4A1A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45150" y="4045521"/>
            <a:ext cx="755817" cy="596567"/>
          </a:xfrm>
          <a:prstGeom prst="curved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7B47F911-7655-41C7-6BB8-073DECFA14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48783" y="3453362"/>
            <a:ext cx="264188" cy="954054"/>
          </a:xfrm>
          <a:prstGeom prst="curvedConnector2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745614D9-3BA5-8447-9580-63ED5B7193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7415" y="2707869"/>
            <a:ext cx="1042880" cy="463169"/>
          </a:xfrm>
          <a:prstGeom prst="curved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4B15FC-BA53-2009-F650-548844A230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1345" y="1463871"/>
            <a:ext cx="657510" cy="595831"/>
          </a:xfrm>
          <a:prstGeom prst="curved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Smart Phone with solid fill">
            <a:extLst>
              <a:ext uri="{FF2B5EF4-FFF2-40B4-BE49-F238E27FC236}">
                <a16:creationId xmlns:a16="http://schemas.microsoft.com/office/drawing/2014/main" id="{E2D650FA-FC15-FF6F-EBCE-62071962C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8330" y="1112797"/>
            <a:ext cx="1463318" cy="146331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70FFF51-4E7F-191C-FCC2-E0BBE75B60A3}"/>
              </a:ext>
            </a:extLst>
          </p:cNvPr>
          <p:cNvSpPr txBox="1"/>
          <p:nvPr/>
        </p:nvSpPr>
        <p:spPr>
          <a:xfrm>
            <a:off x="10402704" y="1655029"/>
            <a:ext cx="895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Warning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699B8F-B92D-8DD4-79E1-2BC5B1ABC952}"/>
              </a:ext>
            </a:extLst>
          </p:cNvPr>
          <p:cNvSpPr txBox="1"/>
          <p:nvPr/>
        </p:nvSpPr>
        <p:spPr>
          <a:xfrm>
            <a:off x="9452094" y="1655029"/>
            <a:ext cx="895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Warning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62D832-2774-4D71-9D43-A304A52A234B}"/>
              </a:ext>
            </a:extLst>
          </p:cNvPr>
          <p:cNvSpPr txBox="1"/>
          <p:nvPr/>
        </p:nvSpPr>
        <p:spPr>
          <a:xfrm>
            <a:off x="10746821" y="5916522"/>
            <a:ext cx="895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Warning</a:t>
            </a:r>
          </a:p>
        </p:txBody>
      </p:sp>
      <p:pic>
        <p:nvPicPr>
          <p:cNvPr id="86" name="Graphic 85" descr="Laptop with solid fill">
            <a:extLst>
              <a:ext uri="{FF2B5EF4-FFF2-40B4-BE49-F238E27FC236}">
                <a16:creationId xmlns:a16="http://schemas.microsoft.com/office/drawing/2014/main" id="{C2A29B32-30F9-ECB0-FB3A-35737D880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8910" y="5270805"/>
            <a:ext cx="1806985" cy="180698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386B8A0-A47A-1953-EE1B-02594BF79346}"/>
              </a:ext>
            </a:extLst>
          </p:cNvPr>
          <p:cNvSpPr txBox="1"/>
          <p:nvPr/>
        </p:nvSpPr>
        <p:spPr>
          <a:xfrm>
            <a:off x="6808707" y="55864"/>
            <a:ext cx="5147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Technical Details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83B76BB-8A9B-2FCE-6DD0-F31EB5FD9735}"/>
              </a:ext>
            </a:extLst>
          </p:cNvPr>
          <p:cNvSpPr/>
          <p:nvPr/>
        </p:nvSpPr>
        <p:spPr>
          <a:xfrm>
            <a:off x="1012955" y="6183822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15F2CC0-5C8C-598D-E473-AD60B89673FF}"/>
              </a:ext>
            </a:extLst>
          </p:cNvPr>
          <p:cNvSpPr/>
          <p:nvPr/>
        </p:nvSpPr>
        <p:spPr>
          <a:xfrm>
            <a:off x="6972546" y="1103737"/>
            <a:ext cx="660288" cy="6602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BBA25CC-1571-09C2-916A-D4AEE80B1265}"/>
              </a:ext>
            </a:extLst>
          </p:cNvPr>
          <p:cNvSpPr/>
          <p:nvPr/>
        </p:nvSpPr>
        <p:spPr>
          <a:xfrm>
            <a:off x="8539387" y="4113111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05B4A30-DDCF-2776-0855-6EFB714B7F79}"/>
              </a:ext>
            </a:extLst>
          </p:cNvPr>
          <p:cNvSpPr/>
          <p:nvPr/>
        </p:nvSpPr>
        <p:spPr>
          <a:xfrm>
            <a:off x="5990329" y="6148163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B0A201-4933-4531-494C-7D1D74C1AF51}"/>
              </a:ext>
            </a:extLst>
          </p:cNvPr>
          <p:cNvSpPr/>
          <p:nvPr/>
        </p:nvSpPr>
        <p:spPr>
          <a:xfrm>
            <a:off x="439737" y="391159"/>
            <a:ext cx="382378" cy="3823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C44CA13-053B-D861-5B01-7E6181E5EB74}"/>
              </a:ext>
            </a:extLst>
          </p:cNvPr>
          <p:cNvSpPr/>
          <p:nvPr/>
        </p:nvSpPr>
        <p:spPr>
          <a:xfrm>
            <a:off x="11298493" y="3863129"/>
            <a:ext cx="773886" cy="7738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8A4BA5-0601-789B-5729-FDA4B047D2E7}"/>
              </a:ext>
            </a:extLst>
          </p:cNvPr>
          <p:cNvSpPr/>
          <p:nvPr/>
        </p:nvSpPr>
        <p:spPr>
          <a:xfrm>
            <a:off x="79960" y="3738613"/>
            <a:ext cx="1661020" cy="166102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Buzzer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5C4AEF-50AB-3D08-B3B9-515A1B7E5720}"/>
              </a:ext>
            </a:extLst>
          </p:cNvPr>
          <p:cNvSpPr/>
          <p:nvPr/>
        </p:nvSpPr>
        <p:spPr>
          <a:xfrm>
            <a:off x="1836680" y="4569123"/>
            <a:ext cx="1661020" cy="166102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Temperature &amp; Humidity Sensor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89F153B-DE47-ED3C-A2B9-3C773BBF6128}"/>
              </a:ext>
            </a:extLst>
          </p:cNvPr>
          <p:cNvSpPr/>
          <p:nvPr/>
        </p:nvSpPr>
        <p:spPr>
          <a:xfrm>
            <a:off x="3797080" y="4669934"/>
            <a:ext cx="1661020" cy="166102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MQ-7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8480299-820E-58DD-5A90-1FA2A5EEB1D5}"/>
              </a:ext>
            </a:extLst>
          </p:cNvPr>
          <p:cNvSpPr/>
          <p:nvPr/>
        </p:nvSpPr>
        <p:spPr>
          <a:xfrm>
            <a:off x="5614653" y="3819232"/>
            <a:ext cx="1661020" cy="166102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MQ-135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7977077-DCAC-FF7D-4173-C20ECAE21727}"/>
              </a:ext>
            </a:extLst>
          </p:cNvPr>
          <p:cNvSpPr/>
          <p:nvPr/>
        </p:nvSpPr>
        <p:spPr>
          <a:xfrm>
            <a:off x="5800295" y="1877360"/>
            <a:ext cx="1661020" cy="166102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MQ-136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5E7A293-EB72-E94E-F3A4-7715B0F6C52E}"/>
              </a:ext>
            </a:extLst>
          </p:cNvPr>
          <p:cNvSpPr/>
          <p:nvPr/>
        </p:nvSpPr>
        <p:spPr>
          <a:xfrm>
            <a:off x="4904968" y="131937"/>
            <a:ext cx="1661020" cy="166102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MQ-2</a:t>
            </a:r>
          </a:p>
        </p:txBody>
      </p:sp>
      <p:sp>
        <p:nvSpPr>
          <p:cNvPr id="108" name="Flowchart: Delay 107">
            <a:extLst>
              <a:ext uri="{FF2B5EF4-FFF2-40B4-BE49-F238E27FC236}">
                <a16:creationId xmlns:a16="http://schemas.microsoft.com/office/drawing/2014/main" id="{168925FB-DAEF-A1CE-E854-765CAC1D8A6E}"/>
              </a:ext>
            </a:extLst>
          </p:cNvPr>
          <p:cNvSpPr/>
          <p:nvPr/>
        </p:nvSpPr>
        <p:spPr>
          <a:xfrm>
            <a:off x="8325182" y="5595457"/>
            <a:ext cx="1473160" cy="1119859"/>
          </a:xfrm>
          <a:prstGeom prst="flowChartDelay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NODEMCU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9B7282-182D-FF36-5FBC-01F603ACD200}"/>
              </a:ext>
            </a:extLst>
          </p:cNvPr>
          <p:cNvSpPr/>
          <p:nvPr/>
        </p:nvSpPr>
        <p:spPr>
          <a:xfrm>
            <a:off x="108507" y="1342913"/>
            <a:ext cx="911307" cy="91316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Arduino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DB192EAB-B247-123A-2DCD-2885C926599F}"/>
              </a:ext>
            </a:extLst>
          </p:cNvPr>
          <p:cNvCxnSpPr>
            <a:cxnSpLocks/>
          </p:cNvCxnSpPr>
          <p:nvPr/>
        </p:nvCxnSpPr>
        <p:spPr>
          <a:xfrm flipV="1">
            <a:off x="601948" y="2703232"/>
            <a:ext cx="686314" cy="361937"/>
          </a:xfrm>
          <a:prstGeom prst="curved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67059F-1858-FF38-AA11-4B12B21E1BC9}"/>
              </a:ext>
            </a:extLst>
          </p:cNvPr>
          <p:cNvSpPr/>
          <p:nvPr/>
        </p:nvSpPr>
        <p:spPr>
          <a:xfrm>
            <a:off x="59475" y="2604469"/>
            <a:ext cx="645946" cy="9131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Battery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B0479C-E299-EAE3-1FEC-19DA96AC54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9" y="559965"/>
            <a:ext cx="4757938" cy="3566167"/>
          </a:xfrm>
          <a:prstGeom prst="rect">
            <a:avLst/>
          </a:prstGeom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E54D7244-6F9D-7275-3671-A69F819EB8DF}"/>
              </a:ext>
            </a:extLst>
          </p:cNvPr>
          <p:cNvSpPr/>
          <p:nvPr/>
        </p:nvSpPr>
        <p:spPr>
          <a:xfrm>
            <a:off x="1560352" y="637562"/>
            <a:ext cx="119277" cy="1792457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91BC585-6175-3E7A-AED3-0D5F32FF97C7}"/>
              </a:ext>
            </a:extLst>
          </p:cNvPr>
          <p:cNvSpPr/>
          <p:nvPr/>
        </p:nvSpPr>
        <p:spPr>
          <a:xfrm rot="2360646">
            <a:off x="1351279" y="368700"/>
            <a:ext cx="663465" cy="636887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2A5694A-5FD3-913E-F278-1FF48B96F0D8}"/>
              </a:ext>
            </a:extLst>
          </p:cNvPr>
          <p:cNvSpPr/>
          <p:nvPr/>
        </p:nvSpPr>
        <p:spPr>
          <a:xfrm rot="2811268">
            <a:off x="1273787" y="110526"/>
            <a:ext cx="1102300" cy="943645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66695C3A-8D86-A289-1B08-E55CEB672AAC}"/>
              </a:ext>
            </a:extLst>
          </p:cNvPr>
          <p:cNvSpPr/>
          <p:nvPr/>
        </p:nvSpPr>
        <p:spPr>
          <a:xfrm rot="2811268">
            <a:off x="1009275" y="-211541"/>
            <a:ext cx="1682100" cy="1670944"/>
          </a:xfrm>
          <a:prstGeom prst="arc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A58528-676A-B783-A31F-C898C9F5EA2C}"/>
              </a:ext>
            </a:extLst>
          </p:cNvPr>
          <p:cNvSpPr txBox="1"/>
          <p:nvPr/>
        </p:nvSpPr>
        <p:spPr>
          <a:xfrm>
            <a:off x="1383787" y="2428157"/>
            <a:ext cx="145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LoRa Transmitter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32F8080-5AC3-0AAE-74BA-91B0ABF205BE}"/>
              </a:ext>
            </a:extLst>
          </p:cNvPr>
          <p:cNvSpPr/>
          <p:nvPr/>
        </p:nvSpPr>
        <p:spPr>
          <a:xfrm rot="20122776" flipH="1">
            <a:off x="3748133" y="2502503"/>
            <a:ext cx="1049481" cy="497431"/>
          </a:xfrm>
          <a:prstGeom prst="cube">
            <a:avLst>
              <a:gd name="adj" fmla="val 1049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9042C9-E2EA-9C8D-A229-B26A85D994C9}"/>
              </a:ext>
            </a:extLst>
          </p:cNvPr>
          <p:cNvSpPr txBox="1"/>
          <p:nvPr/>
        </p:nvSpPr>
        <p:spPr>
          <a:xfrm rot="20112291">
            <a:off x="3694263" y="2570248"/>
            <a:ext cx="119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LED Light</a:t>
            </a:r>
          </a:p>
        </p:txBody>
      </p:sp>
    </p:spTree>
    <p:extLst>
      <p:ext uri="{BB962C8B-B14F-4D97-AF65-F5344CB8AC3E}">
        <p14:creationId xmlns:p14="http://schemas.microsoft.com/office/powerpoint/2010/main" val="247430815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AF4A3F-985E-595E-E363-D3BFAA553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23" y="5057722"/>
            <a:ext cx="2020877" cy="2020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53081-133E-C43E-B40B-8A0BC73986DE}"/>
              </a:ext>
            </a:extLst>
          </p:cNvPr>
          <p:cNvSpPr txBox="1"/>
          <p:nvPr/>
        </p:nvSpPr>
        <p:spPr>
          <a:xfrm>
            <a:off x="4094073" y="5681951"/>
            <a:ext cx="4003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COMPETITIVE  ADVANGTAGE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17745-7C52-08F0-DCC9-3C6C9FDD1D8D}"/>
              </a:ext>
            </a:extLst>
          </p:cNvPr>
          <p:cNvSpPr txBox="1"/>
          <p:nvPr/>
        </p:nvSpPr>
        <p:spPr>
          <a:xfrm>
            <a:off x="2373684" y="4622149"/>
            <a:ext cx="725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There are many mining helmets with gas sensors and wireless transmission but they do not have LoRa communication channel and low powered module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E4025A-EA22-C44F-3BBB-07FBB8213939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A5BE96C-527D-F751-FBB9-D7F95958AD04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C4CCC4-E753-D055-8703-1FD7648D85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1943" cy="19719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2F262D-A3EC-5669-9E9D-AE22ECAA8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523" y="5210122"/>
            <a:ext cx="2020877" cy="2020877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B30D54BB-157C-8FBA-B083-1EBC615A40A2}"/>
              </a:ext>
            </a:extLst>
          </p:cNvPr>
          <p:cNvSpPr/>
          <p:nvPr/>
        </p:nvSpPr>
        <p:spPr>
          <a:xfrm>
            <a:off x="4054302" y="5545479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BEFDAB-A579-4A68-FDFE-608F2A2572BD}"/>
              </a:ext>
            </a:extLst>
          </p:cNvPr>
          <p:cNvSpPr/>
          <p:nvPr/>
        </p:nvSpPr>
        <p:spPr>
          <a:xfrm>
            <a:off x="1671912" y="2969524"/>
            <a:ext cx="660288" cy="6602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FEC5A5-5A5B-6A85-78E7-C7487D6F856F}"/>
              </a:ext>
            </a:extLst>
          </p:cNvPr>
          <p:cNvSpPr/>
          <p:nvPr/>
        </p:nvSpPr>
        <p:spPr>
          <a:xfrm>
            <a:off x="5114104" y="3110579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B46533-EED5-8160-A592-DB84F772E425}"/>
              </a:ext>
            </a:extLst>
          </p:cNvPr>
          <p:cNvSpPr/>
          <p:nvPr/>
        </p:nvSpPr>
        <p:spPr>
          <a:xfrm>
            <a:off x="3028688" y="2207308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95F8E6-45A5-24B5-7393-44A13A7DEA9A}"/>
              </a:ext>
            </a:extLst>
          </p:cNvPr>
          <p:cNvSpPr/>
          <p:nvPr/>
        </p:nvSpPr>
        <p:spPr>
          <a:xfrm>
            <a:off x="9435938" y="4280056"/>
            <a:ext cx="382378" cy="3823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6ED1E4-8CED-24AC-5104-6A23F658FE29}"/>
              </a:ext>
            </a:extLst>
          </p:cNvPr>
          <p:cNvSpPr/>
          <p:nvPr/>
        </p:nvSpPr>
        <p:spPr>
          <a:xfrm>
            <a:off x="9191272" y="404913"/>
            <a:ext cx="773886" cy="7738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14A04A-C57C-D468-F404-6C4D2A8CF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31561"/>
              </p:ext>
            </p:extLst>
          </p:nvPr>
        </p:nvGraphicFramePr>
        <p:xfrm>
          <a:off x="3158259" y="1101082"/>
          <a:ext cx="5875480" cy="270276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68552">
                  <a:extLst>
                    <a:ext uri="{9D8B030D-6E8A-4147-A177-3AD203B41FA5}">
                      <a16:colId xmlns:a16="http://schemas.microsoft.com/office/drawing/2014/main" val="1730624635"/>
                    </a:ext>
                  </a:extLst>
                </a:gridCol>
                <a:gridCol w="1468552">
                  <a:extLst>
                    <a:ext uri="{9D8B030D-6E8A-4147-A177-3AD203B41FA5}">
                      <a16:colId xmlns:a16="http://schemas.microsoft.com/office/drawing/2014/main" val="678484544"/>
                    </a:ext>
                  </a:extLst>
                </a:gridCol>
                <a:gridCol w="1469188">
                  <a:extLst>
                    <a:ext uri="{9D8B030D-6E8A-4147-A177-3AD203B41FA5}">
                      <a16:colId xmlns:a16="http://schemas.microsoft.com/office/drawing/2014/main" val="103465949"/>
                    </a:ext>
                  </a:extLst>
                </a:gridCol>
                <a:gridCol w="1469188">
                  <a:extLst>
                    <a:ext uri="{9D8B030D-6E8A-4147-A177-3AD203B41FA5}">
                      <a16:colId xmlns:a16="http://schemas.microsoft.com/office/drawing/2014/main" val="1641427730"/>
                    </a:ext>
                  </a:extLst>
                </a:gridCol>
              </a:tblGrid>
              <a:tr h="1096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Serial No: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Walsh Hat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Hexagon Mining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Other smart helmets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(only project models)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274110"/>
                  </a:ext>
                </a:extLst>
              </a:tr>
              <a:tr h="3481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Features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Attached spectacles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Separate spectacles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No attached spectacles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28683"/>
                  </a:ext>
                </a:extLst>
              </a:tr>
              <a:tr h="341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Technology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Lora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                -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Zigbee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807104"/>
                  </a:ext>
                </a:extLst>
              </a:tr>
              <a:tr h="376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Transmitted distance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Upto 10km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                -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Upto100m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62822"/>
                  </a:ext>
                </a:extLst>
              </a:tr>
              <a:tr h="540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Ear plugs(Noise cancellation)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4381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DFDA70E-10C6-E565-8EAC-58DE9E638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14" y="1922607"/>
            <a:ext cx="3468086" cy="19498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B31FC-7595-3D90-F8D5-EFFAFC7C2B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41" y="1424447"/>
            <a:ext cx="1043042" cy="652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13BFF-B412-2D37-6823-4FC7F8732F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94" y="1042327"/>
            <a:ext cx="1533260" cy="1533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C80C1-03AB-BFCE-7FDA-E1F1AAD6F3DD}"/>
              </a:ext>
            </a:extLst>
          </p:cNvPr>
          <p:cNvSpPr txBox="1"/>
          <p:nvPr/>
        </p:nvSpPr>
        <p:spPr>
          <a:xfrm>
            <a:off x="120816" y="6452236"/>
            <a:ext cx="263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Hexagon</a:t>
            </a:r>
          </a:p>
        </p:txBody>
      </p:sp>
    </p:spTree>
    <p:extLst>
      <p:ext uri="{BB962C8B-B14F-4D97-AF65-F5344CB8AC3E}">
        <p14:creationId xmlns:p14="http://schemas.microsoft.com/office/powerpoint/2010/main" val="118914671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F7A838-E9B9-45A3-B5D1-0C9E786DF885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E7833C-4539-36D8-E614-3BF208FC85C1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1C4BB-D71E-07A9-CB48-D181CCF99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523" y="5210122"/>
            <a:ext cx="2020877" cy="20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DD9C5-8035-AFB6-C315-0620D70252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401" y="28575"/>
            <a:ext cx="3701143" cy="19431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1D3710-D4F0-2548-4E4C-25C853F7D7EF}"/>
              </a:ext>
            </a:extLst>
          </p:cNvPr>
          <p:cNvSpPr/>
          <p:nvPr/>
        </p:nvSpPr>
        <p:spPr>
          <a:xfrm>
            <a:off x="1939128" y="3105308"/>
            <a:ext cx="1609725" cy="331464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Service the product</a:t>
            </a:r>
            <a:endParaRPr lang="en-US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89C6E2-2DE4-1B3C-AEB3-F19C5D5ADF88}"/>
              </a:ext>
            </a:extLst>
          </p:cNvPr>
          <p:cNvSpPr/>
          <p:nvPr/>
        </p:nvSpPr>
        <p:spPr>
          <a:xfrm>
            <a:off x="4568028" y="1952652"/>
            <a:ext cx="1609725" cy="460052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B to B</a:t>
            </a:r>
          </a:p>
          <a:p>
            <a:pPr algn="ctr"/>
            <a:r>
              <a:rPr lang="en-US" sz="1800" dirty="0"/>
              <a:t>B to C</a:t>
            </a:r>
          </a:p>
          <a:p>
            <a:pPr algn="ctr"/>
            <a:r>
              <a:rPr lang="en-US" sz="1800" dirty="0"/>
              <a:t>Online platform</a:t>
            </a:r>
          </a:p>
          <a:p>
            <a:pPr algn="ctr"/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B5EFDE-A2E7-4FEE-9154-B0AFEC3C8031}"/>
              </a:ext>
            </a:extLst>
          </p:cNvPr>
          <p:cNvSpPr/>
          <p:nvPr/>
        </p:nvSpPr>
        <p:spPr>
          <a:xfrm>
            <a:off x="7196928" y="371315"/>
            <a:ext cx="1609725" cy="62483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sale with the mining companies ( More than 94,000 mines are present in India, which delivers huge profit )</a:t>
            </a:r>
          </a:p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532695-69C8-B093-F3E4-44141CE6984A}"/>
              </a:ext>
            </a:extLst>
          </p:cNvPr>
          <p:cNvSpPr/>
          <p:nvPr/>
        </p:nvSpPr>
        <p:spPr>
          <a:xfrm>
            <a:off x="421376" y="4005165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BB67C1-2F4A-1102-50E8-0B6CDCAE582B}"/>
              </a:ext>
            </a:extLst>
          </p:cNvPr>
          <p:cNvSpPr/>
          <p:nvPr/>
        </p:nvSpPr>
        <p:spPr>
          <a:xfrm>
            <a:off x="6331732" y="6104019"/>
            <a:ext cx="660288" cy="6602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DA7604-22F3-8502-C925-3242364277AB}"/>
              </a:ext>
            </a:extLst>
          </p:cNvPr>
          <p:cNvSpPr/>
          <p:nvPr/>
        </p:nvSpPr>
        <p:spPr>
          <a:xfrm>
            <a:off x="4204499" y="1112736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09E3E8-CC46-42BF-3AE5-B6384A4E5695}"/>
              </a:ext>
            </a:extLst>
          </p:cNvPr>
          <p:cNvSpPr/>
          <p:nvPr/>
        </p:nvSpPr>
        <p:spPr>
          <a:xfrm>
            <a:off x="10429981" y="3027561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29251A-0477-7CF4-0F05-442A0417276D}"/>
              </a:ext>
            </a:extLst>
          </p:cNvPr>
          <p:cNvSpPr/>
          <p:nvPr/>
        </p:nvSpPr>
        <p:spPr>
          <a:xfrm>
            <a:off x="1143097" y="5912830"/>
            <a:ext cx="382378" cy="3823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E61F74-03C5-6780-8801-3510F92BFA9F}"/>
              </a:ext>
            </a:extLst>
          </p:cNvPr>
          <p:cNvSpPr/>
          <p:nvPr/>
        </p:nvSpPr>
        <p:spPr>
          <a:xfrm>
            <a:off x="9656095" y="901208"/>
            <a:ext cx="773886" cy="7738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Arrow: Counter-clockwise curve with solid fill">
            <a:extLst>
              <a:ext uri="{FF2B5EF4-FFF2-40B4-BE49-F238E27FC236}">
                <a16:creationId xmlns:a16="http://schemas.microsoft.com/office/drawing/2014/main" id="{05105166-FB30-E1B5-25B5-541A7B64B2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33350">
            <a:off x="3550076" y="3856601"/>
            <a:ext cx="914400" cy="914400"/>
          </a:xfrm>
          <a:prstGeom prst="rect">
            <a:avLst/>
          </a:prstGeom>
        </p:spPr>
      </p:pic>
      <p:pic>
        <p:nvPicPr>
          <p:cNvPr id="24" name="Graphic 23" descr="Arrow: Counter-clockwise curve with solid fill">
            <a:extLst>
              <a:ext uri="{FF2B5EF4-FFF2-40B4-BE49-F238E27FC236}">
                <a16:creationId xmlns:a16="http://schemas.microsoft.com/office/drawing/2014/main" id="{C134BB2F-3B7F-3A27-E092-D4B708BE02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333350">
            <a:off x="6164767" y="2781327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C969BD-4A8D-0965-C79D-2A285E7C396E}"/>
              </a:ext>
            </a:extLst>
          </p:cNvPr>
          <p:cNvSpPr txBox="1"/>
          <p:nvPr/>
        </p:nvSpPr>
        <p:spPr>
          <a:xfrm>
            <a:off x="3394874" y="304827"/>
            <a:ext cx="434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REVENUE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F3FE8F-1806-73B0-3077-B2067EB4E133}"/>
              </a:ext>
            </a:extLst>
          </p:cNvPr>
          <p:cNvSpPr/>
          <p:nvPr/>
        </p:nvSpPr>
        <p:spPr>
          <a:xfrm>
            <a:off x="9834664" y="1971675"/>
            <a:ext cx="1792929" cy="179292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₹ </a:t>
            </a:r>
            <a:r>
              <a:rPr lang="en-US" sz="2800" b="1" dirty="0">
                <a:solidFill>
                  <a:schemeClr val="bg1"/>
                </a:solidFill>
              </a:rPr>
              <a:t>2500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0952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Marketing with solid fill">
            <a:extLst>
              <a:ext uri="{FF2B5EF4-FFF2-40B4-BE49-F238E27FC236}">
                <a16:creationId xmlns:a16="http://schemas.microsoft.com/office/drawing/2014/main" id="{98D56112-5B4C-7C86-387C-60DB6B8F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31293">
            <a:off x="-1591220" y="1822810"/>
            <a:ext cx="7377429" cy="73774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3C1897-782B-C0D1-4CEE-1B8C0A858674}"/>
              </a:ext>
            </a:extLst>
          </p:cNvPr>
          <p:cNvSpPr/>
          <p:nvPr/>
        </p:nvSpPr>
        <p:spPr>
          <a:xfrm rot="20786458">
            <a:off x="5098491" y="832702"/>
            <a:ext cx="1914526" cy="191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E05AF1-86E6-E674-9EF2-C24853D04980}"/>
              </a:ext>
            </a:extLst>
          </p:cNvPr>
          <p:cNvSpPr/>
          <p:nvPr/>
        </p:nvSpPr>
        <p:spPr>
          <a:xfrm rot="1035096">
            <a:off x="5167312" y="3028969"/>
            <a:ext cx="2076450" cy="2076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Online Platform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A0DA9-6B7D-DBC2-7D35-0DA9C28A4F7A}"/>
              </a:ext>
            </a:extLst>
          </p:cNvPr>
          <p:cNvSpPr/>
          <p:nvPr/>
        </p:nvSpPr>
        <p:spPr>
          <a:xfrm rot="627050">
            <a:off x="9696449" y="676275"/>
            <a:ext cx="1914526" cy="1914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Awareness programs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3D3A92-FF25-F77C-AF77-30A4A51E61F9}"/>
              </a:ext>
            </a:extLst>
          </p:cNvPr>
          <p:cNvSpPr/>
          <p:nvPr/>
        </p:nvSpPr>
        <p:spPr>
          <a:xfrm rot="20941472">
            <a:off x="7622403" y="2428821"/>
            <a:ext cx="2752726" cy="27813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Contract with mining companies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A4C81D-9605-0CC4-CC21-6ECEC05A0AF3}"/>
              </a:ext>
            </a:extLst>
          </p:cNvPr>
          <p:cNvSpPr/>
          <p:nvPr/>
        </p:nvSpPr>
        <p:spPr>
          <a:xfrm rot="2576431">
            <a:off x="-912409" y="-1246389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834063-56DF-A65A-27EA-73CE89D61AB0}"/>
              </a:ext>
            </a:extLst>
          </p:cNvPr>
          <p:cNvSpPr/>
          <p:nvPr/>
        </p:nvSpPr>
        <p:spPr>
          <a:xfrm rot="2576431">
            <a:off x="9856385" y="4067791"/>
            <a:ext cx="3371850" cy="40724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F74E25-6FA3-076C-0CDD-52DB3FD1A3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523" y="5210122"/>
            <a:ext cx="2020877" cy="2020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DA7D1-4780-DC94-9B6F-F1F6972B79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7341">
            <a:off x="-245293" y="-66675"/>
            <a:ext cx="2333625" cy="23336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B0B124-DE6E-B34E-31CB-49120A578287}"/>
              </a:ext>
            </a:extLst>
          </p:cNvPr>
          <p:cNvSpPr/>
          <p:nvPr/>
        </p:nvSpPr>
        <p:spPr>
          <a:xfrm>
            <a:off x="7575334" y="2635064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996E5A-F934-1624-402C-A8C55FD4EF99}"/>
              </a:ext>
            </a:extLst>
          </p:cNvPr>
          <p:cNvSpPr/>
          <p:nvPr/>
        </p:nvSpPr>
        <p:spPr>
          <a:xfrm>
            <a:off x="2333183" y="1747128"/>
            <a:ext cx="660288" cy="6602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843640-DF1E-C660-60BE-0A5558EA10A1}"/>
              </a:ext>
            </a:extLst>
          </p:cNvPr>
          <p:cNvSpPr/>
          <p:nvPr/>
        </p:nvSpPr>
        <p:spPr>
          <a:xfrm>
            <a:off x="4686430" y="6079829"/>
            <a:ext cx="209550" cy="2095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CC1FE6-E770-4671-C657-B57FA95E01B3}"/>
              </a:ext>
            </a:extLst>
          </p:cNvPr>
          <p:cNvSpPr/>
          <p:nvPr/>
        </p:nvSpPr>
        <p:spPr>
          <a:xfrm>
            <a:off x="11040651" y="3018463"/>
            <a:ext cx="365582" cy="3655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43F35F-F66E-1A5A-65E4-0103701E2D99}"/>
              </a:ext>
            </a:extLst>
          </p:cNvPr>
          <p:cNvSpPr/>
          <p:nvPr/>
        </p:nvSpPr>
        <p:spPr>
          <a:xfrm>
            <a:off x="8229836" y="5888640"/>
            <a:ext cx="382378" cy="3823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7C60E2-1A98-8785-48D0-AA2E41EB42DE}"/>
              </a:ext>
            </a:extLst>
          </p:cNvPr>
          <p:cNvSpPr/>
          <p:nvPr/>
        </p:nvSpPr>
        <p:spPr>
          <a:xfrm>
            <a:off x="4324486" y="243834"/>
            <a:ext cx="773886" cy="7738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9CC81-525D-AFA2-9538-4B21FDC88966}"/>
              </a:ext>
            </a:extLst>
          </p:cNvPr>
          <p:cNvSpPr txBox="1"/>
          <p:nvPr/>
        </p:nvSpPr>
        <p:spPr>
          <a:xfrm>
            <a:off x="5658999" y="186906"/>
            <a:ext cx="5141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Go - To Market</a:t>
            </a:r>
          </a:p>
          <a:p>
            <a:pPr algn="ctr"/>
            <a:r>
              <a:rPr lang="en-US" sz="4400" b="1" dirty="0"/>
              <a:t>strategic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3882" y="6079829"/>
            <a:ext cx="593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Sense surrounding better than you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9685808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450</Words>
  <Application>Microsoft Office PowerPoint</Application>
  <PresentationFormat>Widescreen</PresentationFormat>
  <Paragraphs>98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PROBLEM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Biju B</dc:creator>
  <cp:lastModifiedBy>Biju B</cp:lastModifiedBy>
  <cp:revision>25</cp:revision>
  <dcterms:created xsi:type="dcterms:W3CDTF">2023-03-04T16:04:20Z</dcterms:created>
  <dcterms:modified xsi:type="dcterms:W3CDTF">2023-04-01T06:47:16Z</dcterms:modified>
</cp:coreProperties>
</file>